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265" r:id="rId2"/>
  </p:sldIdLst>
  <p:sldSz cx="6858000" cy="9906000" type="A4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ngsana New" pitchFamily="18" charset="-34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FF"/>
    <a:srgbClr val="FFFF99"/>
    <a:srgbClr val="0033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680" autoAdjust="0"/>
    <p:restoredTop sz="94585" autoAdjust="0"/>
  </p:normalViewPr>
  <p:slideViewPr>
    <p:cSldViewPr>
      <p:cViewPr>
        <p:scale>
          <a:sx n="110" d="100"/>
          <a:sy n="110" d="100"/>
        </p:scale>
        <p:origin x="-1518" y="-9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3CD61F5-E2A1-4D0F-B67E-30AE06C83B54}" type="datetimeFigureOut">
              <a:rPr lang="th-TH"/>
              <a:pPr>
                <a:defRPr/>
              </a:pPr>
              <a:t>07/12/58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117725" y="741363"/>
            <a:ext cx="25622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h-TH" noProof="0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 smtClean="0"/>
              <a:t>ระดับที่สอง</a:t>
            </a:r>
          </a:p>
          <a:p>
            <a:pPr lvl="2"/>
            <a:r>
              <a:rPr lang="th-TH" noProof="0" smtClean="0"/>
              <a:t>ระดับที่สาม</a:t>
            </a:r>
          </a:p>
          <a:p>
            <a:pPr lvl="3"/>
            <a:r>
              <a:rPr lang="th-TH" noProof="0" smtClean="0"/>
              <a:t>ระดับที่สี่</a:t>
            </a:r>
          </a:p>
          <a:p>
            <a:pPr lvl="4"/>
            <a:r>
              <a:rPr lang="th-TH" noProof="0" smtClean="0"/>
              <a:t>ระดับที่ห้า</a:t>
            </a:r>
            <a:endParaRPr lang="th-TH" noProof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2DA9DD6-8CCB-4235-948F-46F66D49D4BE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sz="1800" smtClean="0"/>
          </a:p>
        </p:txBody>
      </p:sp>
      <p:sp>
        <p:nvSpPr>
          <p:cNvPr id="5124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0124BB-26DD-433A-80CF-62A5F2E561F1}" type="slidenum">
              <a:rPr lang="th-TH" smtClean="0"/>
              <a:pPr/>
              <a:t>1</a:t>
            </a:fld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1E425-E697-4BDE-B39B-250464867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8A74E-6A35-4C32-9ECE-E628186C9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2E3E2-5205-4A9D-A213-E810BBE77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ชื่อเรื่อง ข้อความ และ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3505200" y="2311400"/>
            <a:ext cx="3009900" cy="319246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3505200" y="5656263"/>
            <a:ext cx="3009900" cy="319246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2A13B-FD73-4660-96E1-C2C54C45A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48BA2-5DCC-45E8-A86D-3AB4A5F1B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98459-2B20-476B-9FBC-8939045FB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A7977-B5AC-45A9-A261-7BFC16C1B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71618-3483-4470-8C92-E102677B1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53CBC-3D54-4F7D-B7B4-163E938D0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CF5F-6960-4B00-905C-A41AE0330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9C527-4159-48EE-B131-AD103FA35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6CDB0-263A-4039-8563-4FA6D8E50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54A3DEA-08FA-4BDF-A5E5-5607CFD07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0"/>
            <a:ext cx="6858000" cy="984250"/>
          </a:xfrm>
        </p:spPr>
        <p:txBody>
          <a:bodyPr/>
          <a:lstStyle/>
          <a:p>
            <a:pPr eaLnBrk="1" hangingPunct="1">
              <a:defRPr/>
            </a:pPr>
            <a:r>
              <a:rPr lang="th-TH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โครงการ ติดตามตรวจสอบระบบอุทกวิทยาในลุ่มแม่น้ำโขง</a:t>
            </a:r>
            <a:r>
              <a:rPr lang="en-US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Mekong Hydrological Cycle Observing System</a:t>
            </a:r>
            <a:r>
              <a:rPr lang="th-TH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th-TH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Mekong</a:t>
            </a:r>
            <a:r>
              <a:rPr lang="th-TH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</a:t>
            </a:r>
            <a:r>
              <a:rPr lang="th-TH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HYCOS</a:t>
            </a:r>
            <a:r>
              <a:rPr lang="th-TH" sz="1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lang="th-TH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มนมุมสี่เหลี่ยมด้านทแยงมุม 5"/>
          <p:cNvSpPr/>
          <p:nvPr/>
        </p:nvSpPr>
        <p:spPr bwMode="auto">
          <a:xfrm>
            <a:off x="71444" y="6881826"/>
            <a:ext cx="4214812" cy="2962513"/>
          </a:xfrm>
          <a:prstGeom prst="round2DiagRect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ผลการดำเนินงาน</a:t>
            </a:r>
          </a:p>
          <a:p>
            <a:pPr marL="342900" indent="-342900">
              <a:defRPr/>
            </a:pPr>
            <a:r>
              <a:rPr lang="th-TH" dirty="0"/>
              <a:t>ผลงาน/การศึกษานี้ มุ่งพิจารณารวบรวม ทบทวน/ตรวจสอบ สถานภาพเครือข่ายอุตุ </a:t>
            </a:r>
            <a:r>
              <a:rPr lang="en-US" dirty="0"/>
              <a:t>–</a:t>
            </a:r>
            <a:r>
              <a:rPr lang="th-TH" dirty="0"/>
              <a:t> อุทกวิทยา ของ </a:t>
            </a:r>
            <a:r>
              <a:rPr lang="en-US" dirty="0"/>
              <a:t>MRC </a:t>
            </a:r>
            <a:r>
              <a:rPr lang="th-TH" dirty="0"/>
              <a:t>ในส่วนของประเทศไทย </a:t>
            </a:r>
            <a:r>
              <a:rPr lang="th-TH" dirty="0" smtClean="0"/>
              <a:t>นั้นเป็น</a:t>
            </a:r>
            <a:r>
              <a:rPr lang="th-TH" dirty="0"/>
              <a:t>โครงการจัดตั้งสถานีวัดน้ำ ในลำน้ำโขงสาขาสายหลัก และลำน้ำสายประธาน เพื่อตรวจสอบติดตาม ระบบ</a:t>
            </a:r>
            <a:r>
              <a:rPr lang="th-TH" dirty="0" err="1"/>
              <a:t>ของวัฏ</a:t>
            </a:r>
            <a:r>
              <a:rPr lang="th-TH" dirty="0"/>
              <a:t>จักรอุทกวิทยาในลุ่มแม่น้ำโขงโดยเฉพาะในลำน้ำสาขาสายหลัก ซึ่ง </a:t>
            </a:r>
            <a:r>
              <a:rPr lang="en-US" dirty="0"/>
              <a:t>MRC </a:t>
            </a:r>
            <a:r>
              <a:rPr lang="th-TH" dirty="0"/>
              <a:t>ยังไม่มีสถานีวัดน้ำ </a:t>
            </a:r>
            <a:r>
              <a:rPr lang="th-TH" dirty="0" smtClean="0"/>
              <a:t>โดยมี</a:t>
            </a:r>
            <a:r>
              <a:rPr lang="th-TH" dirty="0"/>
              <a:t>ประเทศฝรั่งเศส </a:t>
            </a:r>
            <a:r>
              <a:rPr lang="th-TH" dirty="0" smtClean="0"/>
              <a:t>เป็น</a:t>
            </a:r>
            <a:r>
              <a:rPr lang="th-TH" dirty="0"/>
              <a:t>ผู้สนับสนุนงบประมาณ ระยะเวลาการดำเนินงาน 5 ปี โดยวางแผนให้ประเทศภาคีสมาชิก ดำเนินการและบำรุงรักษาเองในระยะยาวหลังจากโครงการสิ้นสุดลงแล้ว </a:t>
            </a:r>
            <a:r>
              <a:rPr lang="en-US" dirty="0"/>
              <a:t>Mekong  - HYCOS</a:t>
            </a:r>
            <a:r>
              <a:rPr lang="th-TH" dirty="0"/>
              <a:t> ได้ถูกริเริ่มมาตั้งแต่ปี ค.ศ. 2001 (พ.ศ. 2544) </a:t>
            </a:r>
            <a:r>
              <a:rPr lang="th-TH" dirty="0" smtClean="0"/>
              <a:t> และดำเนินการตรวจวัดปริมาณน้ำมาจนถึงปัจจุบัน ซึ่งฝ่ายไทย ดำเนินการภายใต้ความรับผิดชอบของสำนักวิจัย พัฒนาและอุทกวิทยา กรมทรัพยากรน้ำ</a:t>
            </a:r>
            <a:endParaRPr lang="th-TH" dirty="0"/>
          </a:p>
        </p:txBody>
      </p:sp>
      <p:pic>
        <p:nvPicPr>
          <p:cNvPr id="10" name="Picture 114"/>
          <p:cNvPicPr>
            <a:picLocks noChangeAspect="1" noChangeArrowheads="1"/>
          </p:cNvPicPr>
          <p:nvPr/>
        </p:nvPicPr>
        <p:blipFill>
          <a:blip r:embed="rId3"/>
          <a:srcRect b="8200"/>
          <a:stretch>
            <a:fillRect/>
          </a:stretch>
        </p:blipFill>
        <p:spPr bwMode="auto">
          <a:xfrm>
            <a:off x="0" y="1039782"/>
            <a:ext cx="3143248" cy="369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3" name="Group 12"/>
          <p:cNvGrpSpPr/>
          <p:nvPr/>
        </p:nvGrpSpPr>
        <p:grpSpPr>
          <a:xfrm>
            <a:off x="0" y="4786346"/>
            <a:ext cx="6786586" cy="2024042"/>
            <a:chOff x="0" y="4738686"/>
            <a:chExt cx="6786586" cy="2024042"/>
          </a:xfrm>
        </p:grpSpPr>
        <p:pic>
          <p:nvPicPr>
            <p:cNvPr id="11" name="Picture 10" descr="CSN-Info.jpg"/>
            <p:cNvPicPr>
              <a:picLocks noChangeAspect="1"/>
            </p:cNvPicPr>
            <p:nvPr/>
          </p:nvPicPr>
          <p:blipFill>
            <a:blip r:embed="rId4"/>
            <a:srcRect l="34375" t="40119" r="3124" b="7386"/>
            <a:stretch>
              <a:fillRect/>
            </a:stretch>
          </p:blipFill>
          <p:spPr>
            <a:xfrm>
              <a:off x="0" y="4738686"/>
              <a:ext cx="4286280" cy="2024042"/>
            </a:xfrm>
            <a:prstGeom prst="rect">
              <a:avLst/>
            </a:prstGeom>
          </p:spPr>
        </p:pic>
        <p:pic>
          <p:nvPicPr>
            <p:cNvPr id="12" name="Picture 11" descr="1CSN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86280" y="4810124"/>
              <a:ext cx="2500306" cy="1928826"/>
            </a:xfrm>
            <a:prstGeom prst="rect">
              <a:avLst/>
            </a:prstGeom>
          </p:spPr>
        </p:pic>
      </p:grpSp>
      <p:sp>
        <p:nvSpPr>
          <p:cNvPr id="14" name="ตัวยึดเนื้อหา 2"/>
          <p:cNvSpPr txBox="1">
            <a:spLocks/>
          </p:cNvSpPr>
          <p:nvPr/>
        </p:nvSpPr>
        <p:spPr bwMode="auto">
          <a:xfrm>
            <a:off x="3214686" y="1095348"/>
            <a:ext cx="3571900" cy="1857388"/>
          </a:xfrm>
          <a:prstGeom prst="rect">
            <a:avLst/>
          </a:prstGeom>
          <a:noFill/>
          <a:ln w="12700">
            <a:solidFill>
              <a:schemeClr val="accent1">
                <a:lumMod val="90000"/>
              </a:schemeClr>
            </a:solidFill>
            <a:miter lim="800000"/>
            <a:headEnd/>
            <a:tailEnd/>
          </a:ln>
          <a:effectLst>
            <a:outerShdw blurRad="50800" dist="38100" dir="10800000" algn="r" rotWithShape="0">
              <a:schemeClr val="accent1">
                <a:lumMod val="75000"/>
                <a:alpha val="40000"/>
              </a:scheme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thaiDi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gsana New" pitchFamily="18" charset="-34"/>
                <a:ea typeface="+mn-ea"/>
                <a:cs typeface="Angsana New" pitchFamily="18" charset="-34"/>
              </a:rPr>
              <a:t>ความเป็นมา</a:t>
            </a:r>
          </a:p>
          <a:p>
            <a:pPr marL="342900" lvl="0" indent="-342900" algn="thaiDist">
              <a:spcBef>
                <a:spcPct val="20000"/>
              </a:spcBef>
              <a:defRPr/>
            </a:pPr>
            <a:r>
              <a:rPr lang="th-TH" dirty="0"/>
              <a:t>ในปี ค.ศ.2001 (พ.ศ.2544) </a:t>
            </a:r>
            <a:r>
              <a:rPr lang="en-US" dirty="0"/>
              <a:t>MRC </a:t>
            </a:r>
            <a:r>
              <a:rPr lang="th-TH" dirty="0" smtClean="0"/>
              <a:t>ได้</a:t>
            </a:r>
            <a:r>
              <a:rPr lang="th-TH" dirty="0"/>
              <a:t>ร่วมมือกับ </a:t>
            </a:r>
            <a:r>
              <a:rPr lang="en-US" dirty="0"/>
              <a:t>WMO </a:t>
            </a:r>
            <a:r>
              <a:rPr lang="th-TH" dirty="0"/>
              <a:t>(</a:t>
            </a:r>
            <a:r>
              <a:rPr lang="en-US" dirty="0"/>
              <a:t>World Meteorological</a:t>
            </a:r>
            <a:r>
              <a:rPr lang="th-TH" dirty="0"/>
              <a:t> </a:t>
            </a:r>
            <a:r>
              <a:rPr lang="en-US" dirty="0"/>
              <a:t>Organization</a:t>
            </a:r>
            <a:r>
              <a:rPr lang="th-TH" dirty="0"/>
              <a:t>) จัดตั้ง</a:t>
            </a:r>
            <a:r>
              <a:rPr lang="th-TH" dirty="0" smtClean="0"/>
              <a:t>โครงการติดตาม</a:t>
            </a:r>
            <a:r>
              <a:rPr lang="th-TH" dirty="0"/>
              <a:t>ตรวจสอบระบบอุทกวิทยาในลุ่มแม่น้ำโขงหรือ</a:t>
            </a:r>
            <a:r>
              <a:rPr lang="en-US" dirty="0"/>
              <a:t> Mekong Hydrological Cycle Observing System</a:t>
            </a:r>
            <a:r>
              <a:rPr lang="th-TH" dirty="0"/>
              <a:t> (</a:t>
            </a:r>
            <a:r>
              <a:rPr lang="en-US" dirty="0"/>
              <a:t>Mekong</a:t>
            </a:r>
            <a:r>
              <a:rPr lang="th-TH" dirty="0"/>
              <a:t> </a:t>
            </a:r>
            <a:r>
              <a:rPr lang="en-US" dirty="0"/>
              <a:t>–</a:t>
            </a:r>
            <a:r>
              <a:rPr lang="th-TH" dirty="0"/>
              <a:t> </a:t>
            </a:r>
            <a:r>
              <a:rPr lang="en-US" dirty="0"/>
              <a:t>HYCOS</a:t>
            </a:r>
            <a:r>
              <a:rPr lang="th-TH" dirty="0"/>
              <a:t>) </a:t>
            </a:r>
            <a:r>
              <a:rPr lang="th-TH" dirty="0" smtClean="0"/>
              <a:t>โครงการ </a:t>
            </a:r>
            <a:r>
              <a:rPr lang="en-US" dirty="0" smtClean="0"/>
              <a:t>Mekong</a:t>
            </a:r>
            <a:r>
              <a:rPr lang="th-TH" dirty="0" smtClean="0"/>
              <a:t> </a:t>
            </a:r>
            <a:r>
              <a:rPr lang="en-US" dirty="0"/>
              <a:t>–</a:t>
            </a:r>
            <a:r>
              <a:rPr lang="th-TH" dirty="0"/>
              <a:t> </a:t>
            </a:r>
            <a:r>
              <a:rPr lang="en-US" dirty="0"/>
              <a:t>HYCOS</a:t>
            </a:r>
            <a:r>
              <a:rPr lang="th-TH" dirty="0"/>
              <a:t> </a:t>
            </a:r>
            <a:r>
              <a:rPr lang="th-TH" dirty="0" smtClean="0"/>
              <a:t> เป็น</a:t>
            </a:r>
            <a:r>
              <a:rPr lang="th-TH" dirty="0"/>
              <a:t>กิจกรรมหนึ่งในแผนงาน </a:t>
            </a:r>
            <a:r>
              <a:rPr lang="en-US" dirty="0" smtClean="0"/>
              <a:t>IKMP </a:t>
            </a:r>
            <a:r>
              <a:rPr lang="th-TH" dirty="0" smtClean="0"/>
              <a:t>และ</a:t>
            </a:r>
            <a:r>
              <a:rPr lang="en-US" dirty="0" smtClean="0"/>
              <a:t>FMMP </a:t>
            </a:r>
            <a:r>
              <a:rPr lang="th-TH" dirty="0"/>
              <a:t>มีวัตถุประสงค์หลักเพื่อปรับปรุง/พัฒนาระบบการพยากรณ์ และเตือนภัยด้านอุทกภัยของ </a:t>
            </a:r>
            <a:r>
              <a:rPr lang="en-US" dirty="0"/>
              <a:t>MRC</a:t>
            </a:r>
            <a:endParaRPr kumimoji="0" lang="th-TH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 New" pitchFamily="18" charset="-34"/>
              <a:ea typeface="+mn-ea"/>
              <a:cs typeface="Angsana New" pitchFamily="18" charset="-34"/>
            </a:endParaRPr>
          </a:p>
        </p:txBody>
      </p:sp>
      <p:sp>
        <p:nvSpPr>
          <p:cNvPr id="15" name="ตัวยึดเนื้อหา 2"/>
          <p:cNvSpPr txBox="1">
            <a:spLocks/>
          </p:cNvSpPr>
          <p:nvPr/>
        </p:nvSpPr>
        <p:spPr bwMode="auto">
          <a:xfrm>
            <a:off x="3214686" y="2881298"/>
            <a:ext cx="3571900" cy="1857388"/>
          </a:xfrm>
          <a:prstGeom prst="rect">
            <a:avLst/>
          </a:prstGeom>
          <a:noFill/>
          <a:ln w="12700">
            <a:solidFill>
              <a:schemeClr val="accent1">
                <a:lumMod val="90000"/>
              </a:schemeClr>
            </a:solidFill>
            <a:miter lim="800000"/>
            <a:headEnd/>
            <a:tailEnd/>
          </a:ln>
          <a:effectLst>
            <a:outerShdw blurRad="50800" dist="38100" dir="10800000" algn="r" rotWithShape="0">
              <a:schemeClr val="accent1">
                <a:lumMod val="75000"/>
                <a:alpha val="40000"/>
              </a:scheme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gsana New" pitchFamily="18" charset="-34"/>
                <a:ea typeface="+mn-ea"/>
                <a:cs typeface="Angsana New" pitchFamily="18" charset="-34"/>
              </a:rPr>
              <a:t>วัตถุประสงค์</a:t>
            </a:r>
          </a:p>
          <a:p>
            <a:pPr algn="just"/>
            <a:r>
              <a:rPr lang="th-TH" dirty="0" smtClean="0"/>
              <a:t>เพื่อ (1</a:t>
            </a:r>
            <a:r>
              <a:rPr lang="th-TH" dirty="0"/>
              <a:t>) ศึกษารวบรวม/ตรวจสอบ สถานภาพเครือข่ายอุตุ </a:t>
            </a:r>
            <a:r>
              <a:rPr lang="en-US" dirty="0"/>
              <a:t>–</a:t>
            </a:r>
            <a:r>
              <a:rPr lang="th-TH" dirty="0"/>
              <a:t> อุทกวิทยา ของ </a:t>
            </a:r>
            <a:r>
              <a:rPr lang="en-US" dirty="0"/>
              <a:t>MRC </a:t>
            </a:r>
            <a:r>
              <a:rPr lang="th-TH" dirty="0" smtClean="0"/>
              <a:t>และ (2</a:t>
            </a:r>
            <a:r>
              <a:rPr lang="th-TH" dirty="0"/>
              <a:t>) พิจารณาหลักเกณฑ์/หลักการเกี่ยวกับการจัดตั้งสถานีในแบบส่งข้อมูลระยะไกล </a:t>
            </a:r>
            <a:r>
              <a:rPr lang="th-TH" dirty="0" smtClean="0"/>
              <a:t>(</a:t>
            </a:r>
            <a:r>
              <a:rPr lang="en-US" dirty="0" smtClean="0"/>
              <a:t>Telemetry </a:t>
            </a:r>
            <a:r>
              <a:rPr lang="en-US" dirty="0"/>
              <a:t>System</a:t>
            </a:r>
            <a:r>
              <a:rPr lang="th-TH" dirty="0"/>
              <a:t>) รวมถึงตรวจสอบรูปแบบ ชนิดของเครื่องมือ/อุปกรณ์ และรูปแบบ/แบบแปลน โครงสร้าง ที่ตั้งของสถานีที่จะก่อสร้างและติดตั้ง</a:t>
            </a:r>
            <a:r>
              <a:rPr lang="th-TH" dirty="0" smtClean="0"/>
              <a:t>เครื่องมือ ใน</a:t>
            </a:r>
            <a:r>
              <a:rPr lang="th-TH" dirty="0"/>
              <a:t>ส่วนของประเทศ</a:t>
            </a:r>
            <a:r>
              <a:rPr lang="th-TH" dirty="0" smtClean="0"/>
              <a:t>ไทย มี</a:t>
            </a:r>
            <a:r>
              <a:rPr lang="th-TH" dirty="0"/>
              <a:t>สถานีตาม</a:t>
            </a:r>
            <a:r>
              <a:rPr lang="th-TH" dirty="0" smtClean="0"/>
              <a:t>โครงการฯ 6 </a:t>
            </a:r>
            <a:r>
              <a:rPr lang="th-TH" dirty="0"/>
              <a:t>แห่</a:t>
            </a:r>
            <a:r>
              <a:rPr lang="th-TH" dirty="0" smtClean="0"/>
              <a:t>งบนแม่น้ำโขงสายหลัก </a:t>
            </a:r>
            <a:r>
              <a:rPr lang="th-TH" dirty="0"/>
              <a:t>คือ 1) สถานีที่เชียงแสน 2) เชียงคาน 3) หนองคาย 4) นครพนม 5) มุกดาหาร 6) โขงเจียม </a:t>
            </a:r>
            <a:endParaRPr lang="en-US" dirty="0"/>
          </a:p>
        </p:txBody>
      </p:sp>
      <p:pic>
        <p:nvPicPr>
          <p:cNvPr id="16" name="Picture 4" descr="HYCOS Data Flow"/>
          <p:cNvPicPr>
            <a:picLocks noChangeAspect="1" noChangeArrowheads="1"/>
          </p:cNvPicPr>
          <p:nvPr/>
        </p:nvPicPr>
        <p:blipFill>
          <a:blip r:embed="rId6"/>
          <a:srcRect r="31888" b="25637"/>
          <a:stretch>
            <a:fillRect/>
          </a:stretch>
        </p:blipFill>
        <p:spPr bwMode="auto">
          <a:xfrm>
            <a:off x="4357694" y="6810388"/>
            <a:ext cx="250030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4357694" y="8424660"/>
            <a:ext cx="250030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ผลลัพธ์ มีข้อมูลแม่น้ำโขง สำหรับการบริหารจัดการและวางแผนการใช้และพัฒนาร่วมกันในระดับภูมิภาค </a:t>
            </a:r>
            <a:r>
              <a:rPr lang="th-TH" dirty="0" smtClean="0"/>
              <a:t>ปัจจุบัน</a:t>
            </a:r>
            <a:r>
              <a:rPr lang="th-TH" dirty="0"/>
              <a:t>การดำเนินการเกี่ยวกับการรวบรวมข้อมูลทางด้านอุตุ </a:t>
            </a:r>
            <a:r>
              <a:rPr lang="en-US" dirty="0"/>
              <a:t>–</a:t>
            </a:r>
            <a:r>
              <a:rPr lang="th-TH" dirty="0"/>
              <a:t> อุทกวิทยา ของ </a:t>
            </a:r>
            <a:r>
              <a:rPr lang="en-US" dirty="0"/>
              <a:t>MRC </a:t>
            </a:r>
            <a:r>
              <a:rPr lang="th-TH" dirty="0"/>
              <a:t>ดำเนินการในแผนงานการจัดการองค์ความรู้และข้อมูลข่าวสาร </a:t>
            </a:r>
            <a:r>
              <a:rPr lang="th-TH" dirty="0" smtClean="0"/>
              <a:t>(</a:t>
            </a:r>
            <a:r>
              <a:rPr lang="en-US" dirty="0" smtClean="0"/>
              <a:t>IKMP</a:t>
            </a:r>
            <a:r>
              <a:rPr lang="th-TH" dirty="0"/>
              <a:t>)</a:t>
            </a:r>
            <a:endParaRPr lang="th-TH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  <a:cs typeface="Angsana New" pitchFamily="18" charset="-34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2467</TotalTime>
  <Words>369</Words>
  <Application>Microsoft Office PowerPoint</Application>
  <PresentationFormat>A4 Paper (210x297 mm)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Angsana New</vt:lpstr>
      <vt:lpstr>Arial</vt:lpstr>
      <vt:lpstr>Calibri</vt:lpstr>
      <vt:lpstr>Batang</vt:lpstr>
      <vt:lpstr>Wingdings</vt:lpstr>
      <vt:lpstr>Symbol</vt:lpstr>
      <vt:lpstr>SimSun</vt:lpstr>
      <vt:lpstr>Cordia New</vt:lpstr>
      <vt:lpstr>Default Design</vt:lpstr>
      <vt:lpstr>โครงการ ติดตามตรวจสอบระบบอุทกวิทยาในลุ่มแม่น้ำโขง Mekong Hydrological Cycle Observing System  (Mekong – HYCOS)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แผนพัฒนาลุ่มน้ำ (Basin Development Plan: BDP)</dc:title>
  <dc:creator>Takami</dc:creator>
  <cp:lastModifiedBy>Winai Wangpimool</cp:lastModifiedBy>
  <cp:revision>211</cp:revision>
  <dcterms:created xsi:type="dcterms:W3CDTF">2009-06-29T12:14:57Z</dcterms:created>
  <dcterms:modified xsi:type="dcterms:W3CDTF">2015-12-07T05:44:56Z</dcterms:modified>
</cp:coreProperties>
</file>